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08062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24" userDrawn="1">
          <p15:clr>
            <a:srgbClr val="A4A3A4"/>
          </p15:clr>
        </p15:guide>
        <p15:guide id="2" pos="30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206" y="108"/>
      </p:cViewPr>
      <p:guideLst>
        <p:guide orient="horz" pos="5624"/>
        <p:guide pos="30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47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7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3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1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291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6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5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57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1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79C5-CB3C-462F-A52E-FF92D1E0258D}" type="datetimeFigureOut">
              <a:rPr lang="de-DE" smtClean="0"/>
              <a:t>18.07.2023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72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bda.de/fileadmin/user_upload/assets/Pharmazeutische_Dienstleistungen/pDL/Medikationsberatung/pDL_MB_Arbeitshilfe_Ergebnisbericht_BAK.docx" TargetMode="External"/><Relationship Id="rId3" Type="http://schemas.openxmlformats.org/officeDocument/2006/relationships/hyperlink" Target="https://www.abda.de/fileadmin/user_upload/assets/Pharmazeutische_Dienstleistungen/pDL/Medikationsberatung/pDL_MB_Arbeitshilfe_Checkliste_BAK.docx" TargetMode="External"/><Relationship Id="rId7" Type="http://schemas.openxmlformats.org/officeDocument/2006/relationships/hyperlink" Target="https://www.abda.de/fileadmin/user_upload/assets/Pharmazeutische_Dienstleistungen/pDL/Medikationsberatung/pDL_MB_Arbeitshilfe_ABP_BAK.docx" TargetMode="External"/><Relationship Id="rId2" Type="http://schemas.openxmlformats.org/officeDocument/2006/relationships/hyperlink" Target="https://www.abda.de/fileadmin/user_upload/assets/Pharmazeutische_Dienstleistungen/pDL/Medikationsberatung/pDL_Patientenflyer_Druck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bda.de/fileadmin/user_upload/assets/Pharmazeutische_Dienstleistungen/pDL/Medikationsberatung/pDL_MB_Gespraechsleitfaden_BAK.docx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s://www.abda.de/fileadmin/user_upload/assets/Pharmazeutische_Dienstleistungen/pDL/Medikationsberatung/pDL_MB_Arbeitshilfe_Datenerfassung_BAK.docx" TargetMode="External"/><Relationship Id="rId10" Type="http://schemas.openxmlformats.org/officeDocument/2006/relationships/hyperlink" Target="https://www.abda.de/pharmazeutische-dienstleistungen/vertrag-und-abrechnung/" TargetMode="External"/><Relationship Id="rId4" Type="http://schemas.openxmlformats.org/officeDocument/2006/relationships/hyperlink" Target="https://www.abda.de/fileadmin/user_upload/assets/Pharmazeutische_Dienstleistungen/pDL/Medikationsberatung/pDL_MB_Arbeitshilfe_Vereinbarung_kurz_DAV.docx" TargetMode="External"/><Relationship Id="rId9" Type="http://schemas.openxmlformats.org/officeDocument/2006/relationships/hyperlink" Target="https://www.abda.de/fileadmin/user_upload/assets/Pharmazeutische_Dienstleistungen/pDL/Medikationsberatung/pDL_MB_Arbeitshilfe_Formulierungen_Arztkommunikation_BAK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9"/>
          <p:cNvSpPr txBox="1"/>
          <p:nvPr/>
        </p:nvSpPr>
        <p:spPr>
          <a:xfrm>
            <a:off x="203200" y="70752"/>
            <a:ext cx="7107147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Prozessbeschreibung</a:t>
            </a:r>
          </a:p>
          <a:p>
            <a:pPr algn="ctr"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Erweiterte Medikationsberatung bei Polymedikation</a:t>
            </a:r>
          </a:p>
        </p:txBody>
      </p:sp>
      <p:sp>
        <p:nvSpPr>
          <p:cNvPr id="6" name="Flussdiagramm: Alternativer Prozess 43"/>
          <p:cNvSpPr>
            <a:spLocks noChangeArrowheads="1"/>
          </p:cNvSpPr>
          <p:nvPr/>
        </p:nvSpPr>
        <p:spPr bwMode="auto">
          <a:xfrm>
            <a:off x="639195" y="803973"/>
            <a:ext cx="1808701" cy="5783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Erweiterte Medikationsberatung bei Polymedikation</a:t>
            </a:r>
          </a:p>
        </p:txBody>
      </p:sp>
      <p:sp>
        <p:nvSpPr>
          <p:cNvPr id="30" name="Flussdiagramm: Prozess 77"/>
          <p:cNvSpPr>
            <a:spLocks noChangeArrowheads="1"/>
          </p:cNvSpPr>
          <p:nvPr/>
        </p:nvSpPr>
        <p:spPr bwMode="auto">
          <a:xfrm>
            <a:off x="647726" y="3467487"/>
            <a:ext cx="1808700" cy="634843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Datenerhebung und Datenerfassung</a:t>
            </a:r>
          </a:p>
        </p:txBody>
      </p:sp>
      <p:sp>
        <p:nvSpPr>
          <p:cNvPr id="37" name="Freeform 24"/>
          <p:cNvSpPr>
            <a:spLocks noChangeArrowheads="1"/>
          </p:cNvSpPr>
          <p:nvPr/>
        </p:nvSpPr>
        <p:spPr bwMode="auto">
          <a:xfrm>
            <a:off x="2934377" y="918812"/>
            <a:ext cx="473075" cy="243828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2942907" y="918541"/>
            <a:ext cx="429056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u="sng" dirty="0">
                <a:latin typeface="Arial" panose="020B0604020202020204" pitchFamily="34" charset="0"/>
                <a:cs typeface="Arial" panose="020B0604020202020204" pitchFamily="34" charset="0"/>
              </a:rPr>
              <a:t>Anspruchsberechtigte Personen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mit ≥ 5 Arzneimitteln in der Dauermedikation (mind. 28 Tage)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max.1x jährlich; 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Ausnahme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erhebliche Umstellungen (≥ 3 neue bzw. andere Arzneimittel innerhalb von 4 Wochen als Dauermedikation) </a:t>
            </a:r>
            <a:b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Patienten-Flyer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Checkliste für die Durchführung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900" u="sng" dirty="0">
                <a:latin typeface="Arial" panose="020B0604020202020204" pitchFamily="34" charset="0"/>
                <a:cs typeface="Arial" panose="020B0604020202020204" pitchFamily="34" charset="0"/>
              </a:rPr>
              <a:t>Einschreiben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Schriftliches Einverständnis einholen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Vereinbarung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de-DE" sz="900" u="sng" dirty="0">
                <a:latin typeface="Arial" panose="020B0604020202020204" pitchFamily="34" charset="0"/>
                <a:cs typeface="Arial" panose="020B0604020202020204" pitchFamily="34" charset="0"/>
              </a:rPr>
              <a:t>Vorbereitung Patientengespräch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Terminvereinbarung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Zum Gespräch vom Patienten/von der Patientin mitzubringen: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	Medikation (Dauer-, Akut- und Bedarfsmedikation; rezeptfrei sowie 	rezeptpflichtig) sowie relevante Unterlagen, z.B. Medikationspläne, 	Arzneimittellisten,	Anweisungen zur Einnahme/Dosierung oder Entlass- 	und Arztbriefe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ggf. in der Apotheke vorhandene Daten sichten (Kundendatei)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Arbeitsmaterialien bereitlegen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Datenerfassung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Gesprächsleitfaden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Dokumentationsbogen ABP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48" name="Flussdiagramm: Prozess 77"/>
          <p:cNvSpPr>
            <a:spLocks noChangeArrowheads="1"/>
          </p:cNvSpPr>
          <p:nvPr/>
        </p:nvSpPr>
        <p:spPr bwMode="auto">
          <a:xfrm>
            <a:off x="647725" y="1852087"/>
            <a:ext cx="1808701" cy="572818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Ansprache und Einschreibung der Versicherten</a:t>
            </a:r>
          </a:p>
        </p:txBody>
      </p:sp>
      <p:sp>
        <p:nvSpPr>
          <p:cNvPr id="65" name="Freeform 24"/>
          <p:cNvSpPr>
            <a:spLocks noChangeArrowheads="1"/>
          </p:cNvSpPr>
          <p:nvPr/>
        </p:nvSpPr>
        <p:spPr bwMode="auto">
          <a:xfrm>
            <a:off x="2929862" y="3414938"/>
            <a:ext cx="461963" cy="76617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2927280" y="3392494"/>
            <a:ext cx="437596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Strukturiertes Patient*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innengespräch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mittels Brown-Bag-Review in der Apotheke (Durchführung im häuslichen Umfeld möglich)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Datenerfassung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Gesprächsleitfaden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Berücksichtigung weiterer vorhandener Datenquellen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Termin für ein Abschlussgespräch vereinbaren</a:t>
            </a:r>
            <a:endParaRPr lang="de-DE" sz="9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Freeform 24"/>
          <p:cNvSpPr>
            <a:spLocks noChangeArrowheads="1"/>
          </p:cNvSpPr>
          <p:nvPr/>
        </p:nvSpPr>
        <p:spPr bwMode="auto">
          <a:xfrm>
            <a:off x="2927279" y="7006623"/>
            <a:ext cx="461963" cy="128430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899490" y="6979363"/>
            <a:ext cx="437597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Ggf. Speicherung in den Medien der TI (siehe Abschlussgespräch)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Erstellung eines Ergebnisberichts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Ergebnisbericht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	- Dokumentation der Medikationsberatung in der Apotheke (kommt 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 	  Abschlussgespräch nicht zustande mind. einen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. Kontaktversuch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	  unternehmen und dokumentieren)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	- Bei Einverständnis des Patienten/der Patientin schriftliche Übermittlung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	  an den/die hauptbetreuende(n) Arzt/Ärztin (vorzugsweise in 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	  elektronischem Format)  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Formulierungshilfen für die Kommunikation mit dem Arzt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75" name="Flussdiagramm: Prozess 77"/>
          <p:cNvSpPr>
            <a:spLocks noChangeArrowheads="1"/>
          </p:cNvSpPr>
          <p:nvPr/>
        </p:nvSpPr>
        <p:spPr bwMode="auto">
          <a:xfrm>
            <a:off x="651106" y="5194301"/>
            <a:ext cx="1808700" cy="652131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Erarbeitung von Vorschlägen zur Lösung detektierter ABP</a:t>
            </a:r>
          </a:p>
        </p:txBody>
      </p:sp>
      <p:sp>
        <p:nvSpPr>
          <p:cNvPr id="56" name="Flussdiagramm: Prozess 77"/>
          <p:cNvSpPr>
            <a:spLocks noChangeArrowheads="1"/>
          </p:cNvSpPr>
          <p:nvPr/>
        </p:nvSpPr>
        <p:spPr bwMode="auto">
          <a:xfrm>
            <a:off x="647726" y="4351437"/>
            <a:ext cx="1808700" cy="63044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Pharmazeutische </a:t>
            </a:r>
          </a:p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AMTS-Prüfung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2950005" y="4318012"/>
            <a:ext cx="43603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Systematische Prüfung auf ABP entsprechend Leitlinie der BAK zur Qualitätssicherung: Medikationsanalyse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Berücksichtigung von Laborwerten und ärztlichen Diagnosen aus z. B. Arzt- und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Entlassbriefen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, sofern aktuell und für Prüfung relevant und der Apotheke durch die versicherte Person zugänglich gemacht</a:t>
            </a:r>
            <a:endParaRPr lang="de-DE" sz="9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lussdiagramm: Prozess 77"/>
          <p:cNvSpPr>
            <a:spLocks noChangeArrowheads="1"/>
          </p:cNvSpPr>
          <p:nvPr/>
        </p:nvSpPr>
        <p:spPr bwMode="auto">
          <a:xfrm>
            <a:off x="635372" y="8417161"/>
            <a:ext cx="1808700" cy="652131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Abrechnung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2934377" y="8350811"/>
            <a:ext cx="43061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Die Abrechnung erfolgt mit dem Sonderkennzeichen „Erweiterte Medikationsberatung bei Polymedikation“ (SPZN 17716808), bzw. 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„Erweiterte Medikationsberatung bei Polymedikation bei erheblichen Umstellungen“ (SPZN 17716814)</a:t>
            </a:r>
          </a:p>
          <a:p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Abrechnung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6" name="Freeform 24"/>
          <p:cNvSpPr>
            <a:spLocks noChangeArrowheads="1"/>
          </p:cNvSpPr>
          <p:nvPr/>
        </p:nvSpPr>
        <p:spPr bwMode="auto">
          <a:xfrm>
            <a:off x="2934378" y="8350812"/>
            <a:ext cx="461963" cy="78482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7" name="Freeform 24"/>
          <p:cNvSpPr>
            <a:spLocks noChangeArrowheads="1"/>
          </p:cNvSpPr>
          <p:nvPr/>
        </p:nvSpPr>
        <p:spPr bwMode="auto">
          <a:xfrm>
            <a:off x="2929862" y="4279234"/>
            <a:ext cx="461963" cy="78353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6" name="Flussdiagramm: Alternativer Prozess 43"/>
          <p:cNvSpPr>
            <a:spLocks noChangeArrowheads="1"/>
          </p:cNvSpPr>
          <p:nvPr/>
        </p:nvSpPr>
        <p:spPr bwMode="auto">
          <a:xfrm>
            <a:off x="635372" y="9369335"/>
            <a:ext cx="1808700" cy="5783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Dienstleistungsende</a:t>
            </a:r>
          </a:p>
        </p:txBody>
      </p:sp>
      <p:cxnSp>
        <p:nvCxnSpPr>
          <p:cNvPr id="16" name="Gerade Verbindung mit Pfeil 15"/>
          <p:cNvCxnSpPr>
            <a:stCxn id="6" idx="2"/>
            <a:endCxn id="48" idx="0"/>
          </p:cNvCxnSpPr>
          <p:nvPr/>
        </p:nvCxnSpPr>
        <p:spPr>
          <a:xfrm>
            <a:off x="1543546" y="1382323"/>
            <a:ext cx="8530" cy="469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48" idx="2"/>
            <a:endCxn id="30" idx="0"/>
          </p:cNvCxnSpPr>
          <p:nvPr/>
        </p:nvCxnSpPr>
        <p:spPr>
          <a:xfrm>
            <a:off x="1552076" y="2424905"/>
            <a:ext cx="0" cy="1042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30" idx="2"/>
            <a:endCxn id="56" idx="0"/>
          </p:cNvCxnSpPr>
          <p:nvPr/>
        </p:nvCxnSpPr>
        <p:spPr>
          <a:xfrm>
            <a:off x="1552076" y="4102330"/>
            <a:ext cx="0" cy="249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56" idx="2"/>
            <a:endCxn id="75" idx="0"/>
          </p:cNvCxnSpPr>
          <p:nvPr/>
        </p:nvCxnSpPr>
        <p:spPr>
          <a:xfrm>
            <a:off x="1552076" y="4981877"/>
            <a:ext cx="3380" cy="212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58" idx="2"/>
            <a:endCxn id="36" idx="0"/>
          </p:cNvCxnSpPr>
          <p:nvPr/>
        </p:nvCxnSpPr>
        <p:spPr>
          <a:xfrm>
            <a:off x="1539722" y="9069292"/>
            <a:ext cx="0" cy="300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>
            <a:off x="2950320" y="5162687"/>
            <a:ext cx="429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Bewertung der detektierten ABP und Erstellung von Lösungsvorschlägen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Ggf. Rücksprache mit den behandelnden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Ärzt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*innen (Zustimmung des/der Patient*in muss vorliegen)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Erstellung bzw. Aktualisierung des Medikationsplans</a:t>
            </a:r>
            <a:endParaRPr lang="de-DE" sz="9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Freeform 24"/>
          <p:cNvSpPr>
            <a:spLocks noChangeArrowheads="1"/>
          </p:cNvSpPr>
          <p:nvPr/>
        </p:nvSpPr>
        <p:spPr bwMode="auto">
          <a:xfrm>
            <a:off x="2934377" y="5217278"/>
            <a:ext cx="461963" cy="62878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8" name="Flussdiagramm: Prozess 77"/>
          <p:cNvSpPr>
            <a:spLocks noChangeArrowheads="1"/>
          </p:cNvSpPr>
          <p:nvPr/>
        </p:nvSpPr>
        <p:spPr bwMode="auto">
          <a:xfrm>
            <a:off x="647725" y="6121089"/>
            <a:ext cx="1808700" cy="652131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Abschlussgespräch mit der versicherten Person</a:t>
            </a:r>
          </a:p>
        </p:txBody>
      </p:sp>
      <p:sp>
        <p:nvSpPr>
          <p:cNvPr id="80" name="Flussdiagramm: Prozess 79"/>
          <p:cNvSpPr>
            <a:spLocks noChangeArrowheads="1"/>
          </p:cNvSpPr>
          <p:nvPr/>
        </p:nvSpPr>
        <p:spPr bwMode="auto">
          <a:xfrm>
            <a:off x="642471" y="7325189"/>
            <a:ext cx="1808700" cy="652131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Dokumentation</a:t>
            </a:r>
          </a:p>
        </p:txBody>
      </p:sp>
      <p:sp>
        <p:nvSpPr>
          <p:cNvPr id="83" name="Textfeld 82"/>
          <p:cNvSpPr txBox="1"/>
          <p:nvPr/>
        </p:nvSpPr>
        <p:spPr>
          <a:xfrm>
            <a:off x="2927280" y="5903378"/>
            <a:ext cx="437596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u="sng" dirty="0">
                <a:latin typeface="Arial" panose="020B0604020202020204" pitchFamily="34" charset="0"/>
                <a:cs typeface="Arial" panose="020B0604020202020204" pitchFamily="34" charset="0"/>
              </a:rPr>
              <a:t>Inhalt des persönlichen Patient*</a:t>
            </a:r>
            <a:r>
              <a:rPr lang="de-DE" sz="900" u="sng" dirty="0" err="1">
                <a:latin typeface="Arial" panose="020B0604020202020204" pitchFamily="34" charset="0"/>
                <a:cs typeface="Arial" panose="020B0604020202020204" pitchFamily="34" charset="0"/>
              </a:rPr>
              <a:t>innengesprächs</a:t>
            </a:r>
            <a:endParaRPr lang="de-DE" sz="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Ergebnisse der pharmazeutischen AMTS-Prüfung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Erläuterung von Maßnahmen, Abstimmung und Umsetzung der Lösungsvorschläge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Aushändigung und Erläuterung des aktuellen Medikationsplans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Ggf. Speicherung des aktualisierten Medikationsplans auf der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eGK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oder in anderen Medien der TI (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ePA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9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Freeform 24"/>
          <p:cNvSpPr>
            <a:spLocks noChangeArrowheads="1"/>
          </p:cNvSpPr>
          <p:nvPr/>
        </p:nvSpPr>
        <p:spPr bwMode="auto">
          <a:xfrm>
            <a:off x="2927279" y="5920758"/>
            <a:ext cx="461963" cy="102707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01" name="Gerader Verbinder 100"/>
          <p:cNvCxnSpPr>
            <a:stCxn id="48" idx="3"/>
            <a:endCxn id="46" idx="1"/>
          </p:cNvCxnSpPr>
          <p:nvPr/>
        </p:nvCxnSpPr>
        <p:spPr>
          <a:xfrm>
            <a:off x="2456426" y="2138496"/>
            <a:ext cx="486481" cy="34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Gerader Verbinder 112"/>
          <p:cNvCxnSpPr>
            <a:stCxn id="30" idx="3"/>
            <a:endCxn id="68" idx="1"/>
          </p:cNvCxnSpPr>
          <p:nvPr/>
        </p:nvCxnSpPr>
        <p:spPr>
          <a:xfrm>
            <a:off x="2456426" y="3784909"/>
            <a:ext cx="4708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Gerader Verbinder 114"/>
          <p:cNvCxnSpPr>
            <a:stCxn id="56" idx="3"/>
          </p:cNvCxnSpPr>
          <p:nvPr/>
        </p:nvCxnSpPr>
        <p:spPr>
          <a:xfrm flipV="1">
            <a:off x="2456426" y="4664607"/>
            <a:ext cx="470853" cy="2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Gerader Verbinder 116"/>
          <p:cNvCxnSpPr>
            <a:stCxn id="75" idx="3"/>
          </p:cNvCxnSpPr>
          <p:nvPr/>
        </p:nvCxnSpPr>
        <p:spPr>
          <a:xfrm flipV="1">
            <a:off x="2459806" y="5516263"/>
            <a:ext cx="470853" cy="4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Gerader Verbinder 121"/>
          <p:cNvCxnSpPr>
            <a:stCxn id="78" idx="3"/>
          </p:cNvCxnSpPr>
          <p:nvPr/>
        </p:nvCxnSpPr>
        <p:spPr>
          <a:xfrm flipV="1">
            <a:off x="2456425" y="6447154"/>
            <a:ext cx="47085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Gerader Verbinder 125"/>
          <p:cNvCxnSpPr>
            <a:stCxn id="80" idx="3"/>
          </p:cNvCxnSpPr>
          <p:nvPr/>
        </p:nvCxnSpPr>
        <p:spPr>
          <a:xfrm flipV="1">
            <a:off x="2451171" y="7651254"/>
            <a:ext cx="48320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Gerader Verbinder 127"/>
          <p:cNvCxnSpPr>
            <a:stCxn id="58" idx="3"/>
          </p:cNvCxnSpPr>
          <p:nvPr/>
        </p:nvCxnSpPr>
        <p:spPr>
          <a:xfrm flipV="1">
            <a:off x="2444072" y="8743226"/>
            <a:ext cx="48320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Gerade Verbindung mit Pfeil 130"/>
          <p:cNvCxnSpPr>
            <a:stCxn id="80" idx="2"/>
            <a:endCxn id="58" idx="0"/>
          </p:cNvCxnSpPr>
          <p:nvPr/>
        </p:nvCxnSpPr>
        <p:spPr>
          <a:xfrm flipH="1">
            <a:off x="1539722" y="7977320"/>
            <a:ext cx="7099" cy="439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Gerade Verbindung mit Pfeil 132"/>
          <p:cNvCxnSpPr>
            <a:stCxn id="78" idx="2"/>
            <a:endCxn id="80" idx="0"/>
          </p:cNvCxnSpPr>
          <p:nvPr/>
        </p:nvCxnSpPr>
        <p:spPr>
          <a:xfrm flipH="1">
            <a:off x="1546821" y="6773220"/>
            <a:ext cx="5254" cy="551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Gerade Verbindung mit Pfeil 136"/>
          <p:cNvCxnSpPr>
            <a:stCxn id="75" idx="2"/>
            <a:endCxn id="78" idx="0"/>
          </p:cNvCxnSpPr>
          <p:nvPr/>
        </p:nvCxnSpPr>
        <p:spPr>
          <a:xfrm flipH="1">
            <a:off x="1552075" y="5846432"/>
            <a:ext cx="3381" cy="274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Grafik 2" descr="Ein Bild, das Text, Schrift, Rechteck, Logo enthält.&#10;&#10;Automatisch generierte Beschreibung">
            <a:extLst>
              <a:ext uri="{FF2B5EF4-FFF2-40B4-BE49-F238E27FC236}">
                <a16:creationId xmlns:a16="http://schemas.microsoft.com/office/drawing/2014/main" id="{73DDE7DD-7D64-AB6D-E222-CB75C565B47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28" y="30905"/>
            <a:ext cx="1216597" cy="57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9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433</Words>
  <Application>Microsoft Office PowerPoint</Application>
  <PresentationFormat>Benutzerdefiniert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Klein, Doris</cp:lastModifiedBy>
  <cp:revision>190</cp:revision>
  <cp:lastPrinted>2023-07-18T12:09:02Z</cp:lastPrinted>
  <dcterms:created xsi:type="dcterms:W3CDTF">2020-10-23T10:52:47Z</dcterms:created>
  <dcterms:modified xsi:type="dcterms:W3CDTF">2023-07-18T12:48:38Z</dcterms:modified>
</cp:coreProperties>
</file>