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  <p:sldMasterId id="2147483660" r:id="rId3"/>
  </p:sldMasterIdLst>
  <p:notesMasterIdLst>
    <p:notesMasterId r:id="rId5"/>
  </p:notesMasterIdLst>
  <p:handoutMasterIdLst>
    <p:handoutMasterId r:id="rId6"/>
  </p:handoutMasterIdLst>
  <p:sldIdLst>
    <p:sldId id="257" r:id="rId4"/>
  </p:sldIdLst>
  <p:sldSz cx="7559675" cy="10080625"/>
  <p:notesSz cx="6799263" cy="9929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5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5">
          <p15:clr>
            <a:srgbClr val="A4A3A4"/>
          </p15:clr>
        </p15:guide>
        <p15:guide id="2" pos="19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3" autoAdjust="0"/>
    <p:restoredTop sz="90929"/>
  </p:normalViewPr>
  <p:slideViewPr>
    <p:cSldViewPr>
      <p:cViewPr varScale="1">
        <p:scale>
          <a:sx n="99" d="100"/>
          <a:sy n="99" d="100"/>
        </p:scale>
        <p:origin x="4560" y="84"/>
      </p:cViewPr>
      <p:guideLst>
        <p:guide orient="horz" pos="5125"/>
        <p:guide pos="3197"/>
      </p:guideLst>
    </p:cSldViewPr>
  </p:slideViewPr>
  <p:outlineViewPr>
    <p:cViewPr>
      <p:scale>
        <a:sx n="100" d="100"/>
        <a:sy n="100" d="1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5"/>
        <p:guide pos="194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6B0A4EE-6AAA-EE29-F1A7-8862997753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937F212-C8C6-2579-CAE3-113A9D7365A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85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66126473-D089-B61D-A9C0-48C33D5FEE8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228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F2C20CEE-EC9B-50B7-302B-44635BD3600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8575" y="941228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5EA3E8C1-BF1F-4F2F-8238-F1A57B695B6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909E771B-42EE-1E79-25D7-C23043BED10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11375" y="954088"/>
            <a:ext cx="2574925" cy="3435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B72C476-7FE3-EBE2-8E95-DC984C95454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2513" y="4724400"/>
            <a:ext cx="4699000" cy="381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1154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9648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3554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4942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0F2213-33B7-8309-3A3B-22A838879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EA0ED-E504-4552-AE86-BD7A02B06AB1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86CAB8-F626-41E7-0B29-9C881AA66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314CAA-96FC-2C9D-B1D2-67C94C395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8800E-B844-47C7-BBC0-77C0070EC2A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21681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4F85C1-7C2F-4DBA-1DEA-1E51B7F11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5D9EE-BEC3-414B-A21F-B4D8B1B83B1D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FEC863-317F-602F-4DC0-4C1D5AB19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2CEA7A-C39E-23D2-1118-773CD188D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17A11-B476-4ADA-BC88-594C9784956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20966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69CD1F-13BB-7833-A327-556F1CF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5E5D9-9FBB-4DBA-BA22-773FE657D169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791D46-C004-96E8-BF48-052025DC1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EF6EAC-5708-467E-5F28-06DE2607C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8C104-DC8B-4AB0-B614-2952A029897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24180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BBAF107-4B4E-CB6B-E594-14ACAEFD6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B7170-4348-475A-B612-A77FA171134E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3E049C8-B7A8-7A60-7D43-D2EDEFC80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8B682B5-0446-1D63-D760-52E6C8B4C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82805-5F4C-4650-A9CD-B8CA99671E9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46620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F5D49381-7C3F-F192-D270-5F28B4C82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DF5F5-D458-4D52-AC82-C0C41949207D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2546D2E-5C6D-CBAC-0E68-D07DE1359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90C23821-3C65-A4C6-994D-53A5549BF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F083-223D-4EEB-BE75-E6D0E2C1E09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43919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E34AD8DD-0F37-CC85-FF53-0AAEAACC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FD24B-233D-4C48-8546-6B29F4CD83EC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D1F6C44-4DA7-80D1-3298-B98A7677C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D19001C3-5CB5-713A-8008-3A6047499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55816-7FD2-49EB-A803-E1C5B975B05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23315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0B9F8E9D-DBD4-8996-059F-650012979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8EE63-1183-450B-872B-70715F8DDE04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758630D7-09A8-B17D-2DB7-F19289164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E0D07D3-C92B-43F0-3467-432687D48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00F27-9E6C-495A-BBDF-3BEBE027822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391301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71807BA-D388-CF35-2E5F-CB4D6C2A8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C586A-C19A-42AE-99BB-D80771078F75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49A289D-1E1D-2316-DA4C-575298971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7C3E17-6178-5E0E-8588-339B3700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824C5-8D54-4111-81E5-803F2438001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892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950158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BC5990-4B66-F91D-6446-A9488D04D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FB429-D346-41D0-BAE7-A4798A3F2142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0F4A547-F0BD-4468-51E5-CC04220AF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9900936-B537-92DB-0CF4-E3587C8ED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06110-394E-4F62-BCE5-CE46BE78B70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2312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3722AC-226F-D10E-FD05-4C5AA2D67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EB34C-6873-4735-AC60-53E7DFAE4D45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08AFD7-157D-C216-B891-6E4D53AEC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A5F4C5-6F40-4C52-2A75-09154B11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F4D6F-7B29-4C5E-9A64-31C240B2132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44917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DCF7BF-A08A-CD61-A94D-5C72FA90D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E6A7C-A92D-421F-80B4-CDBA3370E351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2FA772-A83A-0646-B2B8-42ECC378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DAEF92-BF97-9B1F-7E3E-8DA7F9155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E5C61-A888-4042-916F-2E8DB5E6982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290560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DF270B6-8CA5-9462-C406-593DACC83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48542-3117-4C25-A309-34BC186C461B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4E8829F7-B0CA-0C05-EE67-EC8363A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30328C9-0130-A4EF-A227-4A7BBFCA1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1CA12-EBE3-4D0B-BEC7-599CF2AF972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011697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5738AB-0F43-1B7E-186B-27BCD1C90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0B212-D0F3-4996-A939-207820D3E8E3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99146D-D342-1BF6-67BE-126A0F7CE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6C7046-377D-3805-8502-D15FDA9D0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19869-4D0A-49E7-B893-E7946C86A7C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027739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D12710-3E47-8F0C-BF0B-812EAE135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D6629-C2AE-483F-8D8D-74533C4AC731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9B9EC5-8AAD-0E6C-BB37-38609B453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7638D9-CB17-6906-DC3A-BF2DFFCE6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13256-F3A3-4AB9-885A-CE2395E2489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97934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A77C12-69E9-ED03-5B64-B09F8961E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88987-5180-4F30-889F-D8FCD064DC83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3D3C3A-431D-9832-A886-83A105BB4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F9905A-B09E-2D7C-811C-66917573A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C7A69-1869-4069-B9F5-A81D6D8A87A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466613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47460DF-A2A0-ABEB-CCF2-DA8CFF38D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5BD70-4EAC-4CA1-A79A-8AE0F4C31F4C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63464A1-1CE9-2706-67C0-51953C59C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A6FE4B2-CEBA-A933-DEBE-941760AFC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5941F-4E3A-4FE9-900E-1393CAD325D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984800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B760E3C-67AF-B65E-623F-E53F2DBB5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4D391-E001-4AD5-95E6-A92D64E2CF2E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5EF3685-C684-FF26-6DB8-0F2027FDA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96E46C3E-78ED-330B-080F-6083BBF57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80238-1B18-41D2-9683-61E8A991722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30767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C61A5A6-0133-43B2-AA1F-24F578E45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64544-7D5A-4592-9DAF-9A719F266B55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A7BDC921-2E2B-B740-E301-F19E5B031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55A2AD6A-F652-F579-12FE-9A3D07B5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78CE6-2F38-42FA-BBA2-6C9984650EB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6692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000106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52FFDB3-D5AA-206A-1827-38BCF22FE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F8D5E-723F-478F-B18E-3631F5349F7A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A2DCE42-D10C-6673-5626-8891D3C07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3E51C2F-16B4-11B0-243F-0AFA8D8C1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1378E-E782-4C51-AE50-E0277CD7A55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757144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2477923-C333-52F4-226B-6E1DC9CFE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73253-2C98-4668-A0C0-586BF668D085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E0BAC1-83DF-00D4-E71C-5F411001D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D626B89-0703-AA23-7A6D-FA0A266C0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1B26D-02F7-4BE4-A945-F9502D677EB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70159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C039C01-AF24-12BF-C406-93F24012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9FF7E-6092-423B-BAAF-A3DD19C3D478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E37BADE-D7A6-90E3-C08A-102F4C751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4CE967-8C1D-A4A0-2517-4E8944CBB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99B77-0C7B-4BD6-A3C5-416A17D515F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00755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288DA0-4D90-5566-665B-04A8CF1E5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22294-68F0-4A6F-809C-B01E8DF43AB7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9AE975-FC8B-D4ED-B2D5-E2AA445FF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C5E9BD-6855-5F07-E01D-452076407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24328-01C6-4C4D-9551-766A5C182AD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453023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C335C9-B94C-16BC-C25C-10F20995B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26254-F443-4724-A4DD-1B73CCADC4FA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1DEBFC-23AE-8F6C-62B5-8F6362DCA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CD4F02-0A08-152F-9D91-00A0C1730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1DCFF-A739-43CE-9A73-3B4E0877E07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35023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5888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7271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1914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664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55965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9466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5pPr>
      <a:lvl6pPr marL="18970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6pPr>
      <a:lvl7pPr marL="23542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7pPr>
      <a:lvl8pPr marL="28114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8pPr>
      <a:lvl9pPr marL="32686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431800" indent="-323850" algn="l" defTabSz="449263" rtl="0" eaLnBrk="0" fontAlgn="base" hangingPunct="0">
        <a:spcBef>
          <a:spcPct val="0"/>
        </a:spcBef>
        <a:spcAft>
          <a:spcPts val="1413"/>
        </a:spcAft>
        <a:buClr>
          <a:srgbClr val="000000"/>
        </a:buClr>
        <a:buSzPct val="45000"/>
        <a:buFont typeface="StarBats" charset="0"/>
        <a:buChar char="&quot;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spcBef>
          <a:spcPct val="0"/>
        </a:spcBef>
        <a:spcAft>
          <a:spcPts val="1125"/>
        </a:spcAft>
        <a:buClr>
          <a:srgbClr val="000000"/>
        </a:buClr>
        <a:buSzPct val="75000"/>
        <a:buFont typeface="StarBats" charset="0"/>
        <a:buChar char=""/>
        <a:defRPr sz="2800">
          <a:solidFill>
            <a:srgbClr val="000000"/>
          </a:solidFill>
          <a:latin typeface="+mn-lt"/>
        </a:defRPr>
      </a:lvl2pPr>
      <a:lvl3pPr marL="1295400" indent="-215900" algn="l" defTabSz="449263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Bats" charset="0"/>
        <a:buChar char="&quot;"/>
        <a:defRPr sz="2400">
          <a:solidFill>
            <a:srgbClr val="000000"/>
          </a:solidFill>
          <a:latin typeface="+mn-lt"/>
        </a:defRPr>
      </a:lvl3pPr>
      <a:lvl4pPr marL="1727200" indent="-215900" algn="l" defTabSz="449263" rtl="0" eaLnBrk="0" fontAlgn="base" hangingPunct="0">
        <a:spcBef>
          <a:spcPct val="0"/>
        </a:spcBef>
        <a:spcAft>
          <a:spcPts val="563"/>
        </a:spcAft>
        <a:buClr>
          <a:srgbClr val="000000"/>
        </a:buClr>
        <a:buSzPct val="75000"/>
        <a:buFont typeface="StarBats" charset="0"/>
        <a:buChar char=""/>
        <a:defRPr sz="2000">
          <a:solidFill>
            <a:srgbClr val="000000"/>
          </a:solidFill>
          <a:latin typeface="+mn-lt"/>
        </a:defRPr>
      </a:lvl4pPr>
      <a:lvl5pPr marL="21590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5pPr>
      <a:lvl6pPr marL="26162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6pPr>
      <a:lvl7pPr marL="30734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7pPr>
      <a:lvl8pPr marL="35306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8pPr>
      <a:lvl9pPr marL="39878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ADBE161A-67AD-7D58-4D0D-A732E0F8A6F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7825" y="403225"/>
            <a:ext cx="680402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92E9F4F9-65BF-769E-D8BF-9D40DEB08C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7825" y="2352675"/>
            <a:ext cx="6804025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A3F183-C6C0-C3EA-F71A-21B6C414F8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825" y="9344025"/>
            <a:ext cx="1763713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8FB493-EC1B-44B9-BD51-0A1E4ED86BC4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46A6A2-1122-CB9C-7768-5AC6EBF4C4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863" y="9344025"/>
            <a:ext cx="239395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08E707-775F-9FF4-65FD-DDE8419423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18138" y="9344025"/>
            <a:ext cx="1763712" cy="536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3F0B44C-ABC6-4546-AABB-D407EAF57787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E87C245E-2A0E-DB09-64E6-D1A53D59F77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7825" y="403225"/>
            <a:ext cx="680402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83500F1C-F4A5-4C83-B727-C0DDF6486F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7825" y="2352675"/>
            <a:ext cx="6804025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554ED0-92A1-4C53-E14F-ABA6E7C724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825" y="9344025"/>
            <a:ext cx="1763713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233C91-0B7F-443C-A94A-2437BEC88F83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A7AD08-DCC4-0D6F-DB70-27EFDFA707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863" y="9344025"/>
            <a:ext cx="239395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0C33E8-ED5A-009A-D2A9-47B4401E30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18138" y="9344025"/>
            <a:ext cx="1763712" cy="536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21A7D24-9308-446A-BD95-287FA11CD0AF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5">
            <a:extLst>
              <a:ext uri="{FF2B5EF4-FFF2-40B4-BE49-F238E27FC236}">
                <a16:creationId xmlns:a16="http://schemas.microsoft.com/office/drawing/2014/main" id="{DFE6CAE4-5450-0BB8-8162-47EA106536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3" name="Line 47">
            <a:extLst>
              <a:ext uri="{FF2B5EF4-FFF2-40B4-BE49-F238E27FC236}">
                <a16:creationId xmlns:a16="http://schemas.microsoft.com/office/drawing/2014/main" id="{F2BCD87E-8291-1ECF-AAFA-42CD772099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24" name="Gerade Verbindung mit Pfeil 78">
            <a:extLst>
              <a:ext uri="{FF2B5EF4-FFF2-40B4-BE49-F238E27FC236}">
                <a16:creationId xmlns:a16="http://schemas.microsoft.com/office/drawing/2014/main" id="{FB4D6617-97A7-C8A7-617B-E8D518A5AF35}"/>
              </a:ext>
            </a:extLst>
          </p:cNvPr>
          <p:cNvCxnSpPr>
            <a:cxnSpLocks noChangeShapeType="1"/>
            <a:stCxn id="5148" idx="2"/>
            <a:endCxn id="5151" idx="0"/>
          </p:cNvCxnSpPr>
          <p:nvPr/>
        </p:nvCxnSpPr>
        <p:spPr bwMode="auto">
          <a:xfrm>
            <a:off x="3204369" y="4624388"/>
            <a:ext cx="0" cy="73739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5" name="Gerade Verbindung mit Pfeil 83">
            <a:extLst>
              <a:ext uri="{FF2B5EF4-FFF2-40B4-BE49-F238E27FC236}">
                <a16:creationId xmlns:a16="http://schemas.microsoft.com/office/drawing/2014/main" id="{BF8129ED-F0BF-7CF4-93D0-AE5B33F00A55}"/>
              </a:ext>
            </a:extLst>
          </p:cNvPr>
          <p:cNvCxnSpPr>
            <a:cxnSpLocks noChangeShapeType="1"/>
            <a:stCxn id="5151" idx="2"/>
            <a:endCxn id="5135" idx="0"/>
          </p:cNvCxnSpPr>
          <p:nvPr/>
        </p:nvCxnSpPr>
        <p:spPr bwMode="auto">
          <a:xfrm>
            <a:off x="3204369" y="5793581"/>
            <a:ext cx="0" cy="97796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Text Box 37">
            <a:extLst>
              <a:ext uri="{FF2B5EF4-FFF2-40B4-BE49-F238E27FC236}">
                <a16:creationId xmlns:a16="http://schemas.microsoft.com/office/drawing/2014/main" id="{794FE5FC-B885-A233-8FA6-22831C4E7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4852988"/>
            <a:ext cx="3168650" cy="144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Auswahl und Beurteilung des Arzneistoffs und des Fertigarzneimittels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Beurteilung des Arzneistoffs nach </a:t>
            </a:r>
            <a:r>
              <a:rPr lang="de-DE" altLang="de-DE" sz="700" i="1" dirty="0" err="1">
                <a:latin typeface="Arial" panose="020B0604020202020204" pitchFamily="34" charset="0"/>
              </a:rPr>
              <a:t>pharmakolog</a:t>
            </a:r>
            <a:r>
              <a:rPr lang="de-DE" altLang="de-DE" sz="700" i="1" dirty="0">
                <a:latin typeface="Arial" panose="020B0604020202020204" pitchFamily="34" charset="0"/>
              </a:rPr>
              <a:t>.-</a:t>
            </a:r>
            <a:r>
              <a:rPr lang="de-DE" altLang="de-DE" sz="700" i="1" dirty="0" err="1">
                <a:latin typeface="Arial" panose="020B0604020202020204" pitchFamily="34" charset="0"/>
              </a:rPr>
              <a:t>toxikolog</a:t>
            </a:r>
            <a:r>
              <a:rPr lang="de-DE" altLang="de-DE" sz="700" i="1" dirty="0">
                <a:latin typeface="Arial" panose="020B0604020202020204" pitchFamily="34" charset="0"/>
              </a:rPr>
              <a:t>. Kriterien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Art der Beschwerden (Säureneutralisation, Protonenpumpenhemmung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oder Motilitätsförderung?)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Wirksamkeit (Neutralisationskapazität)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UAW und WW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Wirkungsdauer (lange Wirkungsdauer bei nächtlichen Beschwerden)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Berücksichtigung patientenspezifischer Faktoren (Alter, Allergien,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Überempfindlichkeiten)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Andere Erkrankungen (Niereninsuffizienz?)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Auswahl/Beurteilung des Fertigarzneimittels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Darreichungsform (Tablette, Gel?)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Dosierung/Konzentration (Neutralisationskapazität ausreichend?)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Inhaltsstoffe, Reichweite/Packungsgröße</a:t>
            </a:r>
          </a:p>
        </p:txBody>
      </p:sp>
      <p:sp>
        <p:nvSpPr>
          <p:cNvPr id="5127" name="Freeform 24">
            <a:extLst>
              <a:ext uri="{FF2B5EF4-FFF2-40B4-BE49-F238E27FC236}">
                <a16:creationId xmlns:a16="http://schemas.microsoft.com/office/drawing/2014/main" id="{4E424E82-F79D-9471-B41A-8DCAF74E9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4884738"/>
            <a:ext cx="542925" cy="137001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28" name="Gerade Verbindung 110">
            <a:extLst>
              <a:ext uri="{FF2B5EF4-FFF2-40B4-BE49-F238E27FC236}">
                <a16:creationId xmlns:a16="http://schemas.microsoft.com/office/drawing/2014/main" id="{C8BF6057-3803-D657-7F54-3BD86C4D8E8C}"/>
              </a:ext>
            </a:extLst>
          </p:cNvPr>
          <p:cNvCxnSpPr>
            <a:cxnSpLocks noChangeShapeType="1"/>
            <a:stCxn id="5151" idx="3"/>
            <a:endCxn id="5126" idx="1"/>
          </p:cNvCxnSpPr>
          <p:nvPr/>
        </p:nvCxnSpPr>
        <p:spPr bwMode="auto">
          <a:xfrm>
            <a:off x="4068763" y="5577681"/>
            <a:ext cx="250825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9" name="Text Box 31">
            <a:extLst>
              <a:ext uri="{FF2B5EF4-FFF2-40B4-BE49-F238E27FC236}">
                <a16:creationId xmlns:a16="http://schemas.microsoft.com/office/drawing/2014/main" id="{BB56F0A1-7A83-2618-3920-F591A47C1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1323975"/>
            <a:ext cx="324008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Hinterfragen der Eigendiagnose bzw. des Arzneimittelwunsches – Offene Fragen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Beschwerden liegen vor? (dumpfe, stechende oder krampfartige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Schmerzen, Druck-, Völlegefühl, saures Aufstoßen, Sodbrennen?)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Seit wann und wie häufig treten die Beschwerden auf? (Akut, erstmalig,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chronisch, rezidivierend?)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Wann treten die Beschwerden auf? (Nüchtern, nachts, nach dem  Essen?)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Weitere Begleitsymptome? (Übelkeit, Erbrechen, Durchfall, Verstopfung,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Schluckbeschwerden, Husten, unbeabsichtigter Gewichtsverlust?)</a:t>
            </a:r>
          </a:p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Weitere Fragen, z. B.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Wurden die Beschwerden schon durch den Arzt abgeklärt?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Erfahrungen mit dem AM wurden gemacht?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Liegen noch andere Erkrankungen vor? </a:t>
            </a:r>
            <a:br>
              <a:rPr lang="de-DE" altLang="de-DE" sz="700" dirty="0">
                <a:latin typeface="Arial" panose="020B0604020202020204" pitchFamily="34" charset="0"/>
              </a:rPr>
            </a:br>
            <a:r>
              <a:rPr lang="de-DE" altLang="de-DE" sz="700" dirty="0">
                <a:latin typeface="Arial" panose="020B0604020202020204" pitchFamily="34" charset="0"/>
              </a:rPr>
              <a:t>  (Diabetes, Gallenwegserkrankung, KHK?)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AM werden regelmäßig/zur Zeit angewendet (verordnet/SM)?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(UAW z. B. durch NSAR, ASS, Glucocorticoide, </a:t>
            </a:r>
            <a:r>
              <a:rPr lang="de-DE" altLang="de-DE" sz="700" dirty="0" err="1">
                <a:latin typeface="Arial" panose="020B0604020202020204" pitchFamily="34" charset="0"/>
              </a:rPr>
              <a:t>Digitalisglykoside</a:t>
            </a:r>
            <a:r>
              <a:rPr lang="de-DE" altLang="de-DE" sz="700" dirty="0"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Eisensalze, Antibiotika, Opioide, ACE-Hemmer, AT-II-Antagonisten,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Antidepressiva, Antiarrhythmika, Bisphosphonate, Nebenschilddrüsen-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</a:t>
            </a:r>
            <a:r>
              <a:rPr lang="de-DE" altLang="de-DE" sz="700" dirty="0" err="1">
                <a:latin typeface="Arial" panose="020B0604020202020204" pitchFamily="34" charset="0"/>
              </a:rPr>
              <a:t>hormone</a:t>
            </a:r>
            <a:r>
              <a:rPr lang="de-DE" altLang="de-DE" sz="700" dirty="0">
                <a:latin typeface="Arial" panose="020B0604020202020204" pitchFamily="34" charset="0"/>
              </a:rPr>
              <a:t>, Antimykotika, Virostatika, Immunsuppressiva, Zytostatika)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- Besteht eine Patientendatei (Kundenkarte)?</a:t>
            </a:r>
          </a:p>
        </p:txBody>
      </p:sp>
      <p:cxnSp>
        <p:nvCxnSpPr>
          <p:cNvPr id="5130" name="Gerade Verbindung 100">
            <a:extLst>
              <a:ext uri="{FF2B5EF4-FFF2-40B4-BE49-F238E27FC236}">
                <a16:creationId xmlns:a16="http://schemas.microsoft.com/office/drawing/2014/main" id="{B642D4A2-174A-8F02-939B-474103445EA7}"/>
              </a:ext>
            </a:extLst>
          </p:cNvPr>
          <p:cNvCxnSpPr>
            <a:cxnSpLocks noChangeShapeType="1"/>
            <a:stCxn id="5145" idx="3"/>
            <a:endCxn id="5129" idx="1"/>
          </p:cNvCxnSpPr>
          <p:nvPr/>
        </p:nvCxnSpPr>
        <p:spPr bwMode="auto">
          <a:xfrm>
            <a:off x="4067969" y="2339182"/>
            <a:ext cx="251619" cy="45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1" name="Freeform 24">
            <a:extLst>
              <a:ext uri="{FF2B5EF4-FFF2-40B4-BE49-F238E27FC236}">
                <a16:creationId xmlns:a16="http://schemas.microsoft.com/office/drawing/2014/main" id="{DAB45EC2-0FFF-887A-14BE-53CCEAE88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768350"/>
            <a:ext cx="563562" cy="44291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2" name="Freeform 24">
            <a:extLst>
              <a:ext uri="{FF2B5EF4-FFF2-40B4-BE49-F238E27FC236}">
                <a16:creationId xmlns:a16="http://schemas.microsoft.com/office/drawing/2014/main" id="{4ECA9980-39F7-0639-9177-24A186996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3402013"/>
            <a:ext cx="563562" cy="144621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3" name="Text Box 31">
            <a:extLst>
              <a:ext uri="{FF2B5EF4-FFF2-40B4-BE49-F238E27FC236}">
                <a16:creationId xmlns:a16="http://schemas.microsoft.com/office/drawing/2014/main" id="{08C7BB83-BFBC-60CC-1AD1-75755DC23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3363913"/>
            <a:ext cx="3132137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Grenzen der Selbstmedikation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können z. B. sein: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Schluckbeschwerden, Refluxsymptomatik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Andauernde Inappetenz, häufiges Erbrechen, </a:t>
            </a:r>
            <a:br>
              <a:rPr lang="de-DE" altLang="de-DE" sz="700" dirty="0">
                <a:latin typeface="Arial" panose="020B0604020202020204" pitchFamily="34" charset="0"/>
              </a:rPr>
            </a:br>
            <a:r>
              <a:rPr lang="de-DE" altLang="de-DE" sz="700" dirty="0">
                <a:latin typeface="Arial" panose="020B0604020202020204" pitchFamily="34" charset="0"/>
              </a:rPr>
              <a:t>  deutlicher Gewichtsverlust (&gt; 3 kg)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Ständiger Schmerz, nüchtern/nachts, postprandialer Schmerz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Blut im/auf dem Stuhl, Teerstuhl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err="1">
                <a:latin typeface="Arial" panose="020B0604020202020204" pitchFamily="34" charset="0"/>
              </a:rPr>
              <a:t>Ulkusverdacht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Verdacht auf AM-bedingte Magenschmerzen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Husten und Luftnot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Psychische Faktoren, Depression, Stress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In Rücken oder Arm ausstrahlender Schmerz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Verdacht auf </a:t>
            </a:r>
            <a:r>
              <a:rPr lang="de-DE" altLang="de-DE" sz="700" dirty="0" err="1">
                <a:latin typeface="Arial" panose="020B0604020202020204" pitchFamily="34" charset="0"/>
              </a:rPr>
              <a:t>Glaukomanfall</a:t>
            </a:r>
            <a:r>
              <a:rPr lang="de-DE" altLang="de-DE" sz="700" dirty="0">
                <a:latin typeface="Arial" panose="020B0604020202020204" pitchFamily="34" charset="0"/>
              </a:rPr>
              <a:t>, Verdacht auf </a:t>
            </a:r>
            <a:r>
              <a:rPr lang="de-DE" altLang="de-DE" sz="700" dirty="0" err="1">
                <a:latin typeface="Arial" panose="020B0604020202020204" pitchFamily="34" charset="0"/>
              </a:rPr>
              <a:t>Analgetikaabusus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Anwender des Arzneimittels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Andere Erkrankungen (Diabetes, Gallenwegserkrankungen, KHK)</a:t>
            </a:r>
          </a:p>
        </p:txBody>
      </p:sp>
      <p:cxnSp>
        <p:nvCxnSpPr>
          <p:cNvPr id="5134" name="Gerade Verbindung 100">
            <a:extLst>
              <a:ext uri="{FF2B5EF4-FFF2-40B4-BE49-F238E27FC236}">
                <a16:creationId xmlns:a16="http://schemas.microsoft.com/office/drawing/2014/main" id="{BE3E62C2-5756-8A9D-4475-1354FDC1DADB}"/>
              </a:ext>
            </a:extLst>
          </p:cNvPr>
          <p:cNvCxnSpPr>
            <a:cxnSpLocks noChangeShapeType="1"/>
            <a:stCxn id="5148" idx="3"/>
            <a:endCxn id="5133" idx="1"/>
          </p:cNvCxnSpPr>
          <p:nvPr/>
        </p:nvCxnSpPr>
        <p:spPr bwMode="auto">
          <a:xfrm flipV="1">
            <a:off x="3816350" y="4137202"/>
            <a:ext cx="503238" cy="61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5" name="Text Box 10">
            <a:extLst>
              <a:ext uri="{FF2B5EF4-FFF2-40B4-BE49-F238E27FC236}">
                <a16:creationId xmlns:a16="http://schemas.microsoft.com/office/drawing/2014/main" id="{B691604A-A3D9-D8B0-2ED9-439970E0A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4738" y="6771545"/>
            <a:ext cx="1719262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Informationen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über das Arzneimittel</a:t>
            </a:r>
          </a:p>
        </p:txBody>
      </p:sp>
      <p:sp>
        <p:nvSpPr>
          <p:cNvPr id="5136" name="Text Box 37">
            <a:extLst>
              <a:ext uri="{FF2B5EF4-FFF2-40B4-BE49-F238E27FC236}">
                <a16:creationId xmlns:a16="http://schemas.microsoft.com/office/drawing/2014/main" id="{3FF5EB64-19AE-57C9-2264-B84A67BE2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2763" y="6280150"/>
            <a:ext cx="3128962" cy="1352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Informationsinhalte am Beispiel Antacidum/</a:t>
            </a:r>
            <a:r>
              <a:rPr lang="de-DE" altLang="de-DE" sz="700" b="1" dirty="0" err="1">
                <a:latin typeface="Arial" panose="020B0604020202020204" pitchFamily="34" charset="0"/>
              </a:rPr>
              <a:t>Hydrotalcit</a:t>
            </a:r>
            <a:endParaRPr lang="de-DE" altLang="de-DE" sz="7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Dos.: zwischen den Mahlzeiten und vor dem Schlafengehen 1-2 </a:t>
            </a:r>
            <a:r>
              <a:rPr lang="de-DE" altLang="de-DE" sz="700" dirty="0" err="1">
                <a:latin typeface="Arial" panose="020B0604020202020204" pitchFamily="34" charset="0"/>
              </a:rPr>
              <a:t>Tabl</a:t>
            </a:r>
            <a:r>
              <a:rPr lang="de-DE" altLang="de-DE" sz="700" dirty="0">
                <a:latin typeface="Arial" panose="020B0604020202020204" pitchFamily="34" charset="0"/>
              </a:rPr>
              <a:t>., </a:t>
            </a:r>
            <a:br>
              <a:rPr lang="de-DE" altLang="de-DE" sz="700" dirty="0">
                <a:latin typeface="Arial" panose="020B0604020202020204" pitchFamily="34" charset="0"/>
              </a:rPr>
            </a:br>
            <a:r>
              <a:rPr lang="de-DE" altLang="de-DE" sz="700" dirty="0">
                <a:latin typeface="Arial" panose="020B0604020202020204" pitchFamily="34" charset="0"/>
              </a:rPr>
              <a:t>  mehrfach täglich (Fachinformation!)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Art d. </a:t>
            </a:r>
            <a:r>
              <a:rPr lang="de-DE" altLang="de-DE" sz="700" dirty="0" err="1">
                <a:latin typeface="Arial" panose="020B0604020202020204" pitchFamily="34" charset="0"/>
              </a:rPr>
              <a:t>Anw</a:t>
            </a:r>
            <a:r>
              <a:rPr lang="de-DE" altLang="de-DE" sz="700" dirty="0">
                <a:latin typeface="Arial" panose="020B0604020202020204" pitchFamily="34" charset="0"/>
              </a:rPr>
              <a:t>.: gut kauen oder lutschen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Wirkung: neutralisiert die Magensäure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WW: zur Einnahme anderer AM einen Abstand von 1-2 Std. einhalten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UAW: Diarrhoe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Arzneimittel kühl und trocken aufbewahren 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Grenzen der Selbstmedikation: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Auftreten der unter Grenzen der Selbstmedikation genannten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Beschwerden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Persistieren der Beschwerden über einen längeren Zeitraum (2 Wochen)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bzw. Verschlechterung der Symptome</a:t>
            </a:r>
          </a:p>
        </p:txBody>
      </p:sp>
      <p:sp>
        <p:nvSpPr>
          <p:cNvPr id="5137" name="Freeform 24">
            <a:extLst>
              <a:ext uri="{FF2B5EF4-FFF2-40B4-BE49-F238E27FC236}">
                <a16:creationId xmlns:a16="http://schemas.microsoft.com/office/drawing/2014/main" id="{D5B24FFF-3325-0A3D-3A86-C1F52FF44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938" y="6311900"/>
            <a:ext cx="542925" cy="124936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38" name="Gerade Verbindung mit Pfeil 78">
            <a:extLst>
              <a:ext uri="{FF2B5EF4-FFF2-40B4-BE49-F238E27FC236}">
                <a16:creationId xmlns:a16="http://schemas.microsoft.com/office/drawing/2014/main" id="{6F4B2FC6-AEA1-FC77-0AE6-833F83A2E53F}"/>
              </a:ext>
            </a:extLst>
          </p:cNvPr>
          <p:cNvCxnSpPr>
            <a:cxnSpLocks noChangeShapeType="1"/>
            <a:stCxn id="5135" idx="2"/>
            <a:endCxn id="5160" idx="0"/>
          </p:cNvCxnSpPr>
          <p:nvPr/>
        </p:nvCxnSpPr>
        <p:spPr bwMode="auto">
          <a:xfrm>
            <a:off x="3204369" y="7141433"/>
            <a:ext cx="0" cy="60080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Gerade Verbindung 110">
            <a:extLst>
              <a:ext uri="{FF2B5EF4-FFF2-40B4-BE49-F238E27FC236}">
                <a16:creationId xmlns:a16="http://schemas.microsoft.com/office/drawing/2014/main" id="{B9D76E3F-85ED-C517-EB09-2F3AF6AE22FA}"/>
              </a:ext>
            </a:extLst>
          </p:cNvPr>
          <p:cNvCxnSpPr>
            <a:cxnSpLocks noChangeShapeType="1"/>
            <a:stCxn id="5135" idx="3"/>
            <a:endCxn id="5136" idx="1"/>
          </p:cNvCxnSpPr>
          <p:nvPr/>
        </p:nvCxnSpPr>
        <p:spPr bwMode="auto">
          <a:xfrm>
            <a:off x="4064000" y="6956489"/>
            <a:ext cx="2587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0" name="Text Box 53">
            <a:extLst>
              <a:ext uri="{FF2B5EF4-FFF2-40B4-BE49-F238E27FC236}">
                <a16:creationId xmlns:a16="http://schemas.microsoft.com/office/drawing/2014/main" id="{DBAEFB06-F50B-6AE7-ED9A-D2ADAA4E6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5700" y="3924300"/>
            <a:ext cx="27463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5141" name="Text Box 53">
            <a:extLst>
              <a:ext uri="{FF2B5EF4-FFF2-40B4-BE49-F238E27FC236}">
                <a16:creationId xmlns:a16="http://schemas.microsoft.com/office/drawing/2014/main" id="{50E0643B-2704-5B1D-78E2-A3EFFC2CC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4719638"/>
            <a:ext cx="395288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cxnSp>
        <p:nvCxnSpPr>
          <p:cNvPr id="5142" name="Form 98">
            <a:extLst>
              <a:ext uri="{FF2B5EF4-FFF2-40B4-BE49-F238E27FC236}">
                <a16:creationId xmlns:a16="http://schemas.microsoft.com/office/drawing/2014/main" id="{8786B72C-B878-AED8-0EB2-4071C1FE176B}"/>
              </a:ext>
            </a:extLst>
          </p:cNvPr>
          <p:cNvCxnSpPr>
            <a:cxnSpLocks noChangeShapeType="1"/>
            <a:stCxn id="5156" idx="2"/>
            <a:endCxn id="5151" idx="1"/>
          </p:cNvCxnSpPr>
          <p:nvPr/>
        </p:nvCxnSpPr>
        <p:spPr bwMode="auto">
          <a:xfrm rot="16200000" flipH="1">
            <a:off x="1117997" y="4355703"/>
            <a:ext cx="913606" cy="1530350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Textfeld 29">
            <a:extLst>
              <a:ext uri="{FF2B5EF4-FFF2-40B4-BE49-F238E27FC236}">
                <a16:creationId xmlns:a16="http://schemas.microsoft.com/office/drawing/2014/main" id="{5DE56F3D-59EA-94D8-FD12-F37F86C8CFBB}"/>
              </a:ext>
            </a:extLst>
          </p:cNvPr>
          <p:cNvSpPr txBox="1"/>
          <p:nvPr/>
        </p:nvSpPr>
        <p:spPr>
          <a:xfrm>
            <a:off x="438150" y="131763"/>
            <a:ext cx="6683375" cy="430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Information und Beratung Selbstmedikation Magenbeschwerden</a:t>
            </a:r>
          </a:p>
          <a:p>
            <a:pPr algn="ctr">
              <a:defRPr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Stand: 28.11.2023</a:t>
            </a:r>
          </a:p>
        </p:txBody>
      </p:sp>
      <p:sp>
        <p:nvSpPr>
          <p:cNvPr id="5144" name="Flussdiagramm: Alternativer Prozess 43">
            <a:extLst>
              <a:ext uri="{FF2B5EF4-FFF2-40B4-BE49-F238E27FC236}">
                <a16:creationId xmlns:a16="http://schemas.microsoft.com/office/drawing/2014/main" id="{C6BEEA26-E9F8-DAB9-A677-C94C1A597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0769" y="647700"/>
            <a:ext cx="1727200" cy="684213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Patient mit  Arzneimittelwunsch bzw. Eigendiagnose </a:t>
            </a:r>
          </a:p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Magenbeschwerden, Sodbrennen</a:t>
            </a:r>
          </a:p>
        </p:txBody>
      </p:sp>
      <p:sp>
        <p:nvSpPr>
          <p:cNvPr id="5145" name="Flussdiagramm: Prozess 45">
            <a:extLst>
              <a:ext uri="{FF2B5EF4-FFF2-40B4-BE49-F238E27FC236}">
                <a16:creationId xmlns:a16="http://schemas.microsoft.com/office/drawing/2014/main" id="{8651322C-9ACE-A9B0-5032-A51AF0651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0769" y="2073275"/>
            <a:ext cx="1727200" cy="531813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Hinterfragen der Eigendiagnose bzw. des Arzneimittelwunsches</a:t>
            </a:r>
          </a:p>
        </p:txBody>
      </p:sp>
      <p:cxnSp>
        <p:nvCxnSpPr>
          <p:cNvPr id="5146" name="Gerade Verbindung mit Pfeil 50">
            <a:extLst>
              <a:ext uri="{FF2B5EF4-FFF2-40B4-BE49-F238E27FC236}">
                <a16:creationId xmlns:a16="http://schemas.microsoft.com/office/drawing/2014/main" id="{23755A7C-2F13-0094-40F3-A88A12D73992}"/>
              </a:ext>
            </a:extLst>
          </p:cNvPr>
          <p:cNvCxnSpPr>
            <a:cxnSpLocks noChangeShapeType="1"/>
            <a:stCxn id="5144" idx="2"/>
            <a:endCxn id="5145" idx="0"/>
          </p:cNvCxnSpPr>
          <p:nvPr/>
        </p:nvCxnSpPr>
        <p:spPr bwMode="auto">
          <a:xfrm>
            <a:off x="3204369" y="1331913"/>
            <a:ext cx="0" cy="7413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7" name="Gerade Verbindung mit Pfeil 61">
            <a:extLst>
              <a:ext uri="{FF2B5EF4-FFF2-40B4-BE49-F238E27FC236}">
                <a16:creationId xmlns:a16="http://schemas.microsoft.com/office/drawing/2014/main" id="{D1939A88-FE14-DA6F-B0B9-E67AB004BD7B}"/>
              </a:ext>
            </a:extLst>
          </p:cNvPr>
          <p:cNvCxnSpPr>
            <a:cxnSpLocks noChangeShapeType="1"/>
            <a:stCxn id="5145" idx="2"/>
            <a:endCxn id="5148" idx="0"/>
          </p:cNvCxnSpPr>
          <p:nvPr/>
        </p:nvCxnSpPr>
        <p:spPr bwMode="auto">
          <a:xfrm>
            <a:off x="3204369" y="2605088"/>
            <a:ext cx="0" cy="10461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8" name="Flussdiagramm: Verzweigung 65">
            <a:extLst>
              <a:ext uri="{FF2B5EF4-FFF2-40B4-BE49-F238E27FC236}">
                <a16:creationId xmlns:a16="http://schemas.microsoft.com/office/drawing/2014/main" id="{8EBA8D31-599D-FAD2-F449-1804D2213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2388" y="3651250"/>
            <a:ext cx="1223962" cy="973138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de-DE" altLang="de-DE" sz="9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49" name="Flussdiagramm: Prozess 67">
            <a:extLst>
              <a:ext uri="{FF2B5EF4-FFF2-40B4-BE49-F238E27FC236}">
                <a16:creationId xmlns:a16="http://schemas.microsoft.com/office/drawing/2014/main" id="{4E98D618-A0B7-89BD-CADC-605226398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978275"/>
            <a:ext cx="827088" cy="32385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Arztbesuch </a:t>
            </a:r>
            <a:b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empfehlen</a:t>
            </a:r>
          </a:p>
        </p:txBody>
      </p:sp>
      <p:cxnSp>
        <p:nvCxnSpPr>
          <p:cNvPr id="5150" name="Gerade Verbindung mit Pfeil 69">
            <a:extLst>
              <a:ext uri="{FF2B5EF4-FFF2-40B4-BE49-F238E27FC236}">
                <a16:creationId xmlns:a16="http://schemas.microsoft.com/office/drawing/2014/main" id="{BDBDFD86-2147-D55B-46A7-820DCC0E7688}"/>
              </a:ext>
            </a:extLst>
          </p:cNvPr>
          <p:cNvCxnSpPr>
            <a:cxnSpLocks noChangeShapeType="1"/>
            <a:stCxn id="5148" idx="1"/>
            <a:endCxn id="5149" idx="3"/>
          </p:cNvCxnSpPr>
          <p:nvPr/>
        </p:nvCxnSpPr>
        <p:spPr bwMode="auto">
          <a:xfrm flipH="1">
            <a:off x="2446338" y="4137819"/>
            <a:ext cx="146050" cy="238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1" name="Flussdiagramm: Prozess 77">
            <a:extLst>
              <a:ext uri="{FF2B5EF4-FFF2-40B4-BE49-F238E27FC236}">
                <a16:creationId xmlns:a16="http://schemas.microsoft.com/office/drawing/2014/main" id="{DF318344-6BF7-65B9-2F2A-A0F304866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5361781"/>
            <a:ext cx="1728788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Auswahl/Beurteilung des Arzneistoffs und des Fertigarzneimittels</a:t>
            </a:r>
          </a:p>
        </p:txBody>
      </p:sp>
      <p:sp>
        <p:nvSpPr>
          <p:cNvPr id="3105" name="Flussdiagramm: Alternativer Prozess 122">
            <a:extLst>
              <a:ext uri="{FF2B5EF4-FFF2-40B4-BE49-F238E27FC236}">
                <a16:creationId xmlns:a16="http://schemas.microsoft.com/office/drawing/2014/main" id="{FC0E2122-176F-9224-A58A-3CD36177D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0769" y="9426174"/>
            <a:ext cx="1727200" cy="499168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Ggf. Angebot weiterer pharmazeutischer Dienstleistungen</a:t>
            </a:r>
            <a:endParaRPr lang="de-DE" altLang="de-DE" sz="900" b="1" strike="sngStrike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06" name="Text Box 31">
            <a:extLst>
              <a:ext uri="{FF2B5EF4-FFF2-40B4-BE49-F238E27FC236}">
                <a16:creationId xmlns:a16="http://schemas.microsoft.com/office/drawing/2014/main" id="{C801373C-18A0-A7A6-AA28-03250449A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749741"/>
            <a:ext cx="3060649" cy="4801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Anwender des Arzneimittels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dirty="0">
                <a:latin typeface="Arial" pitchFamily="34" charset="0"/>
              </a:rPr>
              <a:t>Für wen ist das Arzneimittel?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Lebensalter, z. B. Säuglinge, Kinder </a:t>
            </a:r>
            <a:endParaRPr lang="de-DE" altLang="de-DE" sz="700" strike="sngStrike" dirty="0">
              <a:solidFill>
                <a:srgbClr val="FF000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Begleitumstände, z. B. Schwangerschaft, Stillzeit</a:t>
            </a:r>
          </a:p>
        </p:txBody>
      </p:sp>
      <p:cxnSp>
        <p:nvCxnSpPr>
          <p:cNvPr id="5154" name="Gerade Verbindung 100">
            <a:extLst>
              <a:ext uri="{FF2B5EF4-FFF2-40B4-BE49-F238E27FC236}">
                <a16:creationId xmlns:a16="http://schemas.microsoft.com/office/drawing/2014/main" id="{2340F14A-847C-F465-A02D-DBBE16841625}"/>
              </a:ext>
            </a:extLst>
          </p:cNvPr>
          <p:cNvCxnSpPr>
            <a:cxnSpLocks noChangeShapeType="1"/>
            <a:endCxn id="3106" idx="1"/>
          </p:cNvCxnSpPr>
          <p:nvPr/>
        </p:nvCxnSpPr>
        <p:spPr bwMode="auto">
          <a:xfrm flipV="1">
            <a:off x="4067175" y="989807"/>
            <a:ext cx="252413" cy="79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5" name="Freeform 24">
            <a:extLst>
              <a:ext uri="{FF2B5EF4-FFF2-40B4-BE49-F238E27FC236}">
                <a16:creationId xmlns:a16="http://schemas.microsoft.com/office/drawing/2014/main" id="{2E193942-FD10-16F6-8EA9-5012CAED0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1331913"/>
            <a:ext cx="542925" cy="197961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6" name="Flussdiagramm: Verzweigung 65">
            <a:extLst>
              <a:ext uri="{FF2B5EF4-FFF2-40B4-BE49-F238E27FC236}">
                <a16:creationId xmlns:a16="http://schemas.microsoft.com/office/drawing/2014/main" id="{656B7FAF-B46F-9A93-52B6-BC6F6385E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3619500"/>
            <a:ext cx="1333500" cy="1044575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de-DE" altLang="de-DE" sz="7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57" name="Gerade Verbindung mit Pfeil 69">
            <a:extLst>
              <a:ext uri="{FF2B5EF4-FFF2-40B4-BE49-F238E27FC236}">
                <a16:creationId xmlns:a16="http://schemas.microsoft.com/office/drawing/2014/main" id="{F625CF33-547C-8F47-127E-C31FC1D90722}"/>
              </a:ext>
            </a:extLst>
          </p:cNvPr>
          <p:cNvCxnSpPr>
            <a:cxnSpLocks noChangeShapeType="1"/>
            <a:stCxn id="5149" idx="1"/>
            <a:endCxn id="5156" idx="3"/>
          </p:cNvCxnSpPr>
          <p:nvPr/>
        </p:nvCxnSpPr>
        <p:spPr bwMode="auto">
          <a:xfrm flipH="1">
            <a:off x="1476375" y="4140200"/>
            <a:ext cx="1428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8" name="Flussdiagramm: Alternativer Prozess 43">
            <a:extLst>
              <a:ext uri="{FF2B5EF4-FFF2-40B4-BE49-F238E27FC236}">
                <a16:creationId xmlns:a16="http://schemas.microsoft.com/office/drawing/2014/main" id="{AF043415-BCCE-FC7C-76F2-A65EC2A37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" y="2195513"/>
            <a:ext cx="1174750" cy="395287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Keine Abgabe des Arzneimittels</a:t>
            </a:r>
          </a:p>
        </p:txBody>
      </p:sp>
      <p:cxnSp>
        <p:nvCxnSpPr>
          <p:cNvPr id="5159" name="Gerade Verbindung mit Pfeil 69">
            <a:extLst>
              <a:ext uri="{FF2B5EF4-FFF2-40B4-BE49-F238E27FC236}">
                <a16:creationId xmlns:a16="http://schemas.microsoft.com/office/drawing/2014/main" id="{C8B54161-F5F9-000D-6EB8-A1C8ABFA35A4}"/>
              </a:ext>
            </a:extLst>
          </p:cNvPr>
          <p:cNvCxnSpPr>
            <a:cxnSpLocks noChangeShapeType="1"/>
            <a:stCxn id="5156" idx="0"/>
            <a:endCxn id="5158" idx="2"/>
          </p:cNvCxnSpPr>
          <p:nvPr/>
        </p:nvCxnSpPr>
        <p:spPr bwMode="auto">
          <a:xfrm flipV="1">
            <a:off x="809625" y="2590800"/>
            <a:ext cx="0" cy="1028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60" name="Text Box 10">
            <a:extLst>
              <a:ext uri="{FF2B5EF4-FFF2-40B4-BE49-F238E27FC236}">
                <a16:creationId xmlns:a16="http://schemas.microsoft.com/office/drawing/2014/main" id="{D450F215-46BE-1499-9E7C-453C9E0DA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0769" y="7742237"/>
            <a:ext cx="1727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Unterstützende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Maßnahmen</a:t>
            </a:r>
          </a:p>
        </p:txBody>
      </p:sp>
      <p:sp>
        <p:nvSpPr>
          <p:cNvPr id="5161" name="Text Box 37">
            <a:extLst>
              <a:ext uri="{FF2B5EF4-FFF2-40B4-BE49-F238E27FC236}">
                <a16:creationId xmlns:a16="http://schemas.microsoft.com/office/drawing/2014/main" id="{F39F78ED-84AD-6CB0-0E30-53AF383CB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9113" y="7590166"/>
            <a:ext cx="3051175" cy="67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Unterstützende Maßnahmen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Aufkleber auf der Packung mit Anwendungshinweisen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Erläuterung und Mitgabe von Informationsmaterial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Zusatzempfehlung: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Fett, Kaffee, Nikotin, Alkohol, Stress, scharfe Speisen vermeiden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4-5 kleinere Mahlzeiten/Tag</a:t>
            </a:r>
          </a:p>
        </p:txBody>
      </p:sp>
      <p:sp>
        <p:nvSpPr>
          <p:cNvPr id="5162" name="Freeform 24">
            <a:extLst>
              <a:ext uri="{FF2B5EF4-FFF2-40B4-BE49-F238E27FC236}">
                <a16:creationId xmlns:a16="http://schemas.microsoft.com/office/drawing/2014/main" id="{0C6E813E-A9B1-9F56-B9C4-F82017FB0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7612063"/>
            <a:ext cx="542925" cy="61471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63" name="Gerade Verbindung 110">
            <a:extLst>
              <a:ext uri="{FF2B5EF4-FFF2-40B4-BE49-F238E27FC236}">
                <a16:creationId xmlns:a16="http://schemas.microsoft.com/office/drawing/2014/main" id="{764BDBFD-D7D2-EB3D-19A5-32CBC7F84B4F}"/>
              </a:ext>
            </a:extLst>
          </p:cNvPr>
          <p:cNvCxnSpPr>
            <a:cxnSpLocks noChangeShapeType="1"/>
            <a:stCxn id="5160" idx="3"/>
            <a:endCxn id="5161" idx="1"/>
          </p:cNvCxnSpPr>
          <p:nvPr/>
        </p:nvCxnSpPr>
        <p:spPr bwMode="auto">
          <a:xfrm>
            <a:off x="4067969" y="7927181"/>
            <a:ext cx="261144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64" name="Text Box 10">
            <a:extLst>
              <a:ext uri="{FF2B5EF4-FFF2-40B4-BE49-F238E27FC236}">
                <a16:creationId xmlns:a16="http://schemas.microsoft.com/office/drawing/2014/main" id="{44F7802E-E3E0-B4EF-FFCC-C55F56104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0769" y="8315442"/>
            <a:ext cx="1727200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Abgabe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des Arzneimittels</a:t>
            </a:r>
          </a:p>
        </p:txBody>
      </p:sp>
      <p:sp>
        <p:nvSpPr>
          <p:cNvPr id="5165" name="Text Box 37">
            <a:extLst>
              <a:ext uri="{FF2B5EF4-FFF2-40B4-BE49-F238E27FC236}">
                <a16:creationId xmlns:a16="http://schemas.microsoft.com/office/drawing/2014/main" id="{A466BD57-0101-B43E-61ED-915B9C083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937" y="8259527"/>
            <a:ext cx="3097212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Abgabe des Arzneimittels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Rückfrage beim Patienten, ob noch weitere Fragen bestehen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Möglichkeiten der Kontaktaufnahme, z. B. telefonisch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Verifizierung </a:t>
            </a:r>
            <a:r>
              <a:rPr lang="de-DE" altLang="de-DE" sz="700" dirty="0" err="1">
                <a:latin typeface="Arial" panose="020B0604020202020204" pitchFamily="34" charset="0"/>
              </a:rPr>
              <a:t>securPharm</a:t>
            </a:r>
            <a:endParaRPr lang="de-DE" altLang="de-DE" sz="700" dirty="0">
              <a:latin typeface="Arial" panose="020B0604020202020204" pitchFamily="34" charset="0"/>
            </a:endParaRPr>
          </a:p>
        </p:txBody>
      </p:sp>
      <p:sp>
        <p:nvSpPr>
          <p:cNvPr id="5166" name="Freeform 24">
            <a:extLst>
              <a:ext uri="{FF2B5EF4-FFF2-40B4-BE49-F238E27FC236}">
                <a16:creationId xmlns:a16="http://schemas.microsoft.com/office/drawing/2014/main" id="{943F440B-F647-182D-0566-E9C71779D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8291843"/>
            <a:ext cx="542925" cy="41549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67" name="Gerade Verbindung 110">
            <a:extLst>
              <a:ext uri="{FF2B5EF4-FFF2-40B4-BE49-F238E27FC236}">
                <a16:creationId xmlns:a16="http://schemas.microsoft.com/office/drawing/2014/main" id="{7213B948-3811-90A9-7AC8-C6E8E052FD2D}"/>
              </a:ext>
            </a:extLst>
          </p:cNvPr>
          <p:cNvCxnSpPr>
            <a:cxnSpLocks noChangeShapeType="1"/>
            <a:stCxn id="5164" idx="3"/>
            <a:endCxn id="5165" idx="1"/>
          </p:cNvCxnSpPr>
          <p:nvPr/>
        </p:nvCxnSpPr>
        <p:spPr bwMode="auto">
          <a:xfrm>
            <a:off x="4067969" y="8499592"/>
            <a:ext cx="257968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68" name="Gerade Verbindung mit Pfeil 78">
            <a:extLst>
              <a:ext uri="{FF2B5EF4-FFF2-40B4-BE49-F238E27FC236}">
                <a16:creationId xmlns:a16="http://schemas.microsoft.com/office/drawing/2014/main" id="{DA009F8F-A5C9-0AAD-5CAA-FA94989B3019}"/>
              </a:ext>
            </a:extLst>
          </p:cNvPr>
          <p:cNvCxnSpPr>
            <a:cxnSpLocks noChangeShapeType="1"/>
            <a:stCxn id="5160" idx="2"/>
            <a:endCxn id="5164" idx="0"/>
          </p:cNvCxnSpPr>
          <p:nvPr/>
        </p:nvCxnSpPr>
        <p:spPr bwMode="auto">
          <a:xfrm>
            <a:off x="3204369" y="8112125"/>
            <a:ext cx="0" cy="20331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2" name="Text Box 10">
            <a:extLst>
              <a:ext uri="{FF2B5EF4-FFF2-40B4-BE49-F238E27FC236}">
                <a16:creationId xmlns:a16="http://schemas.microsoft.com/office/drawing/2014/main" id="{66D5B39B-5252-DB09-8906-7E2409822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0769" y="8833644"/>
            <a:ext cx="1727200" cy="369887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Ggf. Pflege der </a:t>
            </a:r>
            <a:b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</a:br>
            <a: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Patientendatei</a:t>
            </a:r>
          </a:p>
        </p:txBody>
      </p:sp>
      <p:sp>
        <p:nvSpPr>
          <p:cNvPr id="3" name="Text Box 37">
            <a:extLst>
              <a:ext uri="{FF2B5EF4-FFF2-40B4-BE49-F238E27FC236}">
                <a16:creationId xmlns:a16="http://schemas.microsoft.com/office/drawing/2014/main" id="{7702C4C8-B3A4-6820-A80F-89FA81236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7" y="8810838"/>
            <a:ext cx="313213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R="0" algn="l" rtl="0"/>
            <a:r>
              <a:rPr lang="de-DE" sz="700" b="1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Pflege der Patientendatei</a:t>
            </a:r>
            <a:r>
              <a:rPr lang="de-DE" sz="700" b="0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 (Kundenkarte)</a:t>
            </a:r>
          </a:p>
          <a:p>
            <a:pPr marR="0" algn="l" rtl="0"/>
            <a:r>
              <a:rPr lang="de-DE" sz="700" b="0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- Wird der Patient in der Datei geführt, Daten aktualisieren</a:t>
            </a:r>
          </a:p>
          <a:p>
            <a:pPr marR="0" algn="l" rtl="0"/>
            <a:r>
              <a:rPr lang="de-DE" sz="700" b="0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- Wird der Patient noch nicht in der Datei geführt, ggf. Aufnahme anbieten</a:t>
            </a:r>
            <a:endParaRPr lang="de-DE" altLang="de-DE" sz="7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cxnSp>
        <p:nvCxnSpPr>
          <p:cNvPr id="3123" name="Gerade Verbindung mit Pfeil 78">
            <a:extLst>
              <a:ext uri="{FF2B5EF4-FFF2-40B4-BE49-F238E27FC236}">
                <a16:creationId xmlns:a16="http://schemas.microsoft.com/office/drawing/2014/main" id="{792FE49E-59C3-956A-A7D7-40364024D844}"/>
              </a:ext>
            </a:extLst>
          </p:cNvPr>
          <p:cNvCxnSpPr>
            <a:cxnSpLocks noChangeShapeType="1"/>
            <a:stCxn id="3122" idx="2"/>
            <a:endCxn id="3105" idx="0"/>
          </p:cNvCxnSpPr>
          <p:nvPr/>
        </p:nvCxnSpPr>
        <p:spPr bwMode="auto">
          <a:xfrm>
            <a:off x="3204369" y="9203531"/>
            <a:ext cx="0" cy="222643"/>
          </a:xfrm>
          <a:prstGeom prst="straightConnector1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3124" name="Gerade Verbindung mit Pfeil 78">
            <a:extLst>
              <a:ext uri="{FF2B5EF4-FFF2-40B4-BE49-F238E27FC236}">
                <a16:creationId xmlns:a16="http://schemas.microsoft.com/office/drawing/2014/main" id="{BE9D63FD-467F-1166-57AD-08F609C15E9F}"/>
              </a:ext>
            </a:extLst>
          </p:cNvPr>
          <p:cNvCxnSpPr>
            <a:cxnSpLocks noChangeShapeType="1"/>
            <a:stCxn id="5164" idx="2"/>
            <a:endCxn id="3122" idx="0"/>
          </p:cNvCxnSpPr>
          <p:nvPr/>
        </p:nvCxnSpPr>
        <p:spPr bwMode="auto">
          <a:xfrm>
            <a:off x="3204369" y="8683742"/>
            <a:ext cx="0" cy="149902"/>
          </a:xfrm>
          <a:prstGeom prst="straightConnector1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3125" name="Gerade Verbindung 110">
            <a:extLst>
              <a:ext uri="{FF2B5EF4-FFF2-40B4-BE49-F238E27FC236}">
                <a16:creationId xmlns:a16="http://schemas.microsoft.com/office/drawing/2014/main" id="{D818C414-AE02-0532-9ED8-12FEE49DDCDB}"/>
              </a:ext>
            </a:extLst>
          </p:cNvPr>
          <p:cNvCxnSpPr>
            <a:cxnSpLocks noChangeShapeType="1"/>
            <a:stCxn id="3122" idx="3"/>
            <a:endCxn id="3" idx="1"/>
          </p:cNvCxnSpPr>
          <p:nvPr/>
        </p:nvCxnSpPr>
        <p:spPr bwMode="auto">
          <a:xfrm flipV="1">
            <a:off x="4067969" y="9018587"/>
            <a:ext cx="251618" cy="1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</p:cxnSp>
      <p:sp>
        <p:nvSpPr>
          <p:cNvPr id="3126" name="Freeform 24">
            <a:extLst>
              <a:ext uri="{FF2B5EF4-FFF2-40B4-BE49-F238E27FC236}">
                <a16:creationId xmlns:a16="http://schemas.microsoft.com/office/drawing/2014/main" id="{440D2DF2-729A-C8FE-D684-BE632F6F4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8835723"/>
            <a:ext cx="542925" cy="365728"/>
          </a:xfrm>
          <a:custGeom>
            <a:avLst/>
            <a:gdLst>
              <a:gd name="T0" fmla="*/ 2147483647 w 689"/>
              <a:gd name="T1" fmla="*/ 0 h 3228"/>
              <a:gd name="T2" fmla="*/ 0 w 689"/>
              <a:gd name="T3" fmla="*/ 0 h 3228"/>
              <a:gd name="T4" fmla="*/ 0 w 689"/>
              <a:gd name="T5" fmla="*/ 2147483647 h 3228"/>
              <a:gd name="T6" fmla="*/ 2147483647 w 689"/>
              <a:gd name="T7" fmla="*/ 2147483647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cxnSp>
        <p:nvCxnSpPr>
          <p:cNvPr id="5175" name="Gerade Verbindung 161">
            <a:extLst>
              <a:ext uri="{FF2B5EF4-FFF2-40B4-BE49-F238E27FC236}">
                <a16:creationId xmlns:a16="http://schemas.microsoft.com/office/drawing/2014/main" id="{842BF34B-C376-0C7F-37CA-AD9A47CC92A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5900" y="8745538"/>
            <a:ext cx="71643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76" name="Text Box 53">
            <a:extLst>
              <a:ext uri="{FF2B5EF4-FFF2-40B4-BE49-F238E27FC236}">
                <a16:creationId xmlns:a16="http://schemas.microsoft.com/office/drawing/2014/main" id="{B6A5394D-4A39-5521-B70C-C4463FD63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686300"/>
            <a:ext cx="273050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5177" name="Text Box 53">
            <a:extLst>
              <a:ext uri="{FF2B5EF4-FFF2-40B4-BE49-F238E27FC236}">
                <a16:creationId xmlns:a16="http://schemas.microsoft.com/office/drawing/2014/main" id="{F00EBE23-A911-3B0C-A8AC-19071E22B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3316288"/>
            <a:ext cx="395287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5178" name="Textfeld 3">
            <a:extLst>
              <a:ext uri="{FF2B5EF4-FFF2-40B4-BE49-F238E27FC236}">
                <a16:creationId xmlns:a16="http://schemas.microsoft.com/office/drawing/2014/main" id="{A1F57CED-1463-C72B-7BB0-A1DA69EB0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3871913"/>
            <a:ext cx="11525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Grenzen der Selbstmedikation überschritten?</a:t>
            </a:r>
          </a:p>
        </p:txBody>
      </p:sp>
      <p:sp>
        <p:nvSpPr>
          <p:cNvPr id="5179" name="Textfeld 4">
            <a:extLst>
              <a:ext uri="{FF2B5EF4-FFF2-40B4-BE49-F238E27FC236}">
                <a16:creationId xmlns:a16="http://schemas.microsoft.com/office/drawing/2014/main" id="{DF3E1026-4851-58CB-8B74-CAD67695B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3708400"/>
            <a:ext cx="102393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Abgabe </a:t>
            </a:r>
            <a:b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des AM in angemessener Menge bis zum Arztbesuch</a:t>
            </a:r>
          </a:p>
        </p:txBody>
      </p:sp>
      <p:sp>
        <p:nvSpPr>
          <p:cNvPr id="4" name="Text Box 37">
            <a:extLst>
              <a:ext uri="{FF2B5EF4-FFF2-40B4-BE49-F238E27FC236}">
                <a16:creationId xmlns:a16="http://schemas.microsoft.com/office/drawing/2014/main" id="{1AC461C6-5B70-D3CD-839D-95A20852A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937" y="9521870"/>
            <a:ext cx="31321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R="0" algn="l" rtl="0"/>
            <a:r>
              <a:rPr lang="de-DE" sz="700" b="1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Angebot weiterer pharmazeutischer Dienstleistungen</a:t>
            </a:r>
            <a:endParaRPr lang="de-DE" sz="700" b="0" i="0" u="none" strike="noStrike" baseline="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marR="0" algn="l" rtl="0"/>
            <a:r>
              <a:rPr lang="de-DE" sz="700" b="0" i="1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Insbesondere </a:t>
            </a:r>
            <a:r>
              <a:rPr lang="de-DE" sz="700" b="0" i="1" u="none" strike="noStrike" baseline="0" dirty="0" err="1">
                <a:solidFill>
                  <a:srgbClr val="808080"/>
                </a:solidFill>
                <a:latin typeface="Arial" panose="020B0604020202020204" pitchFamily="34" charset="0"/>
              </a:rPr>
              <a:t>pDL</a:t>
            </a:r>
            <a:r>
              <a:rPr lang="de-DE" sz="700" b="0" i="1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 nach § 129 Abs. 5e SGB V</a:t>
            </a:r>
            <a:endParaRPr lang="de-DE" altLang="de-DE" sz="7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cxnSp>
        <p:nvCxnSpPr>
          <p:cNvPr id="5" name="Gerade Verbindung 110">
            <a:extLst>
              <a:ext uri="{FF2B5EF4-FFF2-40B4-BE49-F238E27FC236}">
                <a16:creationId xmlns:a16="http://schemas.microsoft.com/office/drawing/2014/main" id="{525C1F85-5396-A062-13B5-089A50A76C2A}"/>
              </a:ext>
            </a:extLst>
          </p:cNvPr>
          <p:cNvCxnSpPr>
            <a:cxnSpLocks noChangeShapeType="1"/>
            <a:stCxn id="3105" idx="3"/>
            <a:endCxn id="4" idx="1"/>
          </p:cNvCxnSpPr>
          <p:nvPr/>
        </p:nvCxnSpPr>
        <p:spPr bwMode="auto">
          <a:xfrm>
            <a:off x="4067969" y="9675758"/>
            <a:ext cx="257968" cy="1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</p:cxnSp>
      <p:sp>
        <p:nvSpPr>
          <p:cNvPr id="6" name="Freeform 24">
            <a:extLst>
              <a:ext uri="{FF2B5EF4-FFF2-40B4-BE49-F238E27FC236}">
                <a16:creationId xmlns:a16="http://schemas.microsoft.com/office/drawing/2014/main" id="{8FAA836C-401A-A153-C3CF-8CCF0DA42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938" y="9540920"/>
            <a:ext cx="542925" cy="269676"/>
          </a:xfrm>
          <a:custGeom>
            <a:avLst/>
            <a:gdLst>
              <a:gd name="T0" fmla="*/ 2147483647 w 689"/>
              <a:gd name="T1" fmla="*/ 0 h 3228"/>
              <a:gd name="T2" fmla="*/ 0 w 689"/>
              <a:gd name="T3" fmla="*/ 0 h 3228"/>
              <a:gd name="T4" fmla="*/ 0 w 689"/>
              <a:gd name="T5" fmla="*/ 2147483647 h 3228"/>
              <a:gd name="T6" fmla="*/ 2147483647 w 689"/>
              <a:gd name="T7" fmla="*/ 2147483647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712</Words>
  <Application>Microsoft Office PowerPoint</Application>
  <PresentationFormat>Benutzerdefiniert</PresentationFormat>
  <Paragraphs>96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StarBats</vt:lpstr>
      <vt:lpstr>Times New Roman</vt:lpstr>
      <vt:lpstr>Standarddesign</vt:lpstr>
      <vt:lpstr>1_Benutzerdefiniertes Design</vt:lpstr>
      <vt:lpstr>Benutzerdefiniertes 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Ahl, Peggy</dc:creator>
  <cp:lastModifiedBy>Heinken, Melanie</cp:lastModifiedBy>
  <cp:revision>153</cp:revision>
  <dcterms:created xsi:type="dcterms:W3CDTF">2002-12-09T13:29:54Z</dcterms:created>
  <dcterms:modified xsi:type="dcterms:W3CDTF">2023-12-15T13:42:09Z</dcterms:modified>
</cp:coreProperties>
</file>